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9" d="100"/>
          <a:sy n="79" d="100"/>
        </p:scale>
        <p:origin x="308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11426398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2394002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25426182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10172002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2382622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20519238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1806499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16370197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42321757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342893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413D2CF-A216-4BC6-84FB-9AE037C0D706}" type="datetimeFigureOut">
              <a:rPr kumimoji="1" lang="ja-JP" altLang="en-US" smtClean="0"/>
              <a:t>2022/4/26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33484419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413D2CF-A216-4BC6-84FB-9AE037C0D706}" type="datetimeFigureOut">
              <a:rPr kumimoji="1" lang="ja-JP" altLang="en-US" smtClean="0"/>
              <a:t>2022/4/26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716A76D-8350-479D-B844-FA716F9DA63C}" type="slidenum">
              <a:rPr kumimoji="1" lang="ja-JP" altLang="en-US" smtClean="0"/>
              <a:t>‹#›</a:t>
            </a:fld>
            <a:endParaRPr kumimoji="1" lang="ja-JP" altLang="en-US"/>
          </a:p>
        </p:txBody>
      </p:sp>
    </p:spTree>
    <p:extLst>
      <p:ext uri="{BB962C8B-B14F-4D97-AF65-F5344CB8AC3E}">
        <p14:creationId xmlns:p14="http://schemas.microsoft.com/office/powerpoint/2010/main" val="9503286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a:extLst>
              <a:ext uri="{FF2B5EF4-FFF2-40B4-BE49-F238E27FC236}">
                <a16:creationId xmlns:a16="http://schemas.microsoft.com/office/drawing/2014/main" id="{C49F4A96-4D0B-4AF2-80D3-D2EFF860F721}"/>
              </a:ext>
            </a:extLst>
          </p:cNvPr>
          <p:cNvSpPr txBox="1"/>
          <p:nvPr/>
        </p:nvSpPr>
        <p:spPr>
          <a:xfrm>
            <a:off x="177948" y="314325"/>
            <a:ext cx="6451451" cy="523220"/>
          </a:xfrm>
          <a:prstGeom prst="rect">
            <a:avLst/>
          </a:prstGeom>
          <a:noFill/>
        </p:spPr>
        <p:txBody>
          <a:bodyPr wrap="square" rtlCol="0">
            <a:spAutoFit/>
          </a:bodyPr>
          <a:lstStyle/>
          <a:p>
            <a:pPr algn="ctr"/>
            <a:r>
              <a:rPr kumimoji="1" lang="ja-JP" altLang="en-US" sz="2800" b="1" u="sng">
                <a:latin typeface="Meiryo UI" panose="020B0604030504040204" pitchFamily="50" charset="-128"/>
                <a:ea typeface="Meiryo UI" panose="020B0604030504040204" pitchFamily="50" charset="-128"/>
              </a:rPr>
              <a:t>国民</a:t>
            </a:r>
            <a:r>
              <a:rPr kumimoji="1" lang="ja-JP" altLang="en-US" sz="2800" b="1" u="sng" dirty="0">
                <a:latin typeface="Meiryo UI" panose="020B0604030504040204" pitchFamily="50" charset="-128"/>
                <a:ea typeface="Meiryo UI" panose="020B0604030504040204" pitchFamily="50" charset="-128"/>
              </a:rPr>
              <a:t>年金基金に関する資料請求</a:t>
            </a:r>
          </a:p>
        </p:txBody>
      </p:sp>
      <p:sp>
        <p:nvSpPr>
          <p:cNvPr id="7" name="テキスト ボックス 6">
            <a:extLst>
              <a:ext uri="{FF2B5EF4-FFF2-40B4-BE49-F238E27FC236}">
                <a16:creationId xmlns:a16="http://schemas.microsoft.com/office/drawing/2014/main" id="{27ACBB82-8D4A-4D14-9A18-B579F33EF4FB}"/>
              </a:ext>
            </a:extLst>
          </p:cNvPr>
          <p:cNvSpPr txBox="1"/>
          <p:nvPr/>
        </p:nvSpPr>
        <p:spPr>
          <a:xfrm>
            <a:off x="177947" y="911005"/>
            <a:ext cx="6451451" cy="338554"/>
          </a:xfrm>
          <a:prstGeom prst="rect">
            <a:avLst/>
          </a:prstGeom>
          <a:noFill/>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下の枠内に必要事項を記入の上、ＦＡＸしてください。</a:t>
            </a:r>
          </a:p>
        </p:txBody>
      </p:sp>
      <p:sp>
        <p:nvSpPr>
          <p:cNvPr id="8" name="テキスト ボックス 7">
            <a:extLst>
              <a:ext uri="{FF2B5EF4-FFF2-40B4-BE49-F238E27FC236}">
                <a16:creationId xmlns:a16="http://schemas.microsoft.com/office/drawing/2014/main" id="{8D01DBA7-D759-4C00-A9F1-52D979426A48}"/>
              </a:ext>
            </a:extLst>
          </p:cNvPr>
          <p:cNvSpPr txBox="1"/>
          <p:nvPr/>
        </p:nvSpPr>
        <p:spPr>
          <a:xfrm>
            <a:off x="215180" y="1214923"/>
            <a:ext cx="6451451" cy="523220"/>
          </a:xfrm>
          <a:prstGeom prst="rect">
            <a:avLst/>
          </a:prstGeom>
          <a:noFill/>
        </p:spPr>
        <p:txBody>
          <a:bodyPr wrap="square" rtlCol="0">
            <a:spAutoFit/>
          </a:bodyPr>
          <a:lstStyle/>
          <a:p>
            <a:pPr algn="ctr"/>
            <a:r>
              <a:rPr kumimoji="1" lang="en-US" altLang="ja-JP" sz="2800" dirty="0">
                <a:latin typeface="Meiryo UI" panose="020B0604030504040204" pitchFamily="50" charset="-128"/>
                <a:ea typeface="Meiryo UI" panose="020B0604030504040204" pitchFamily="50" charset="-128"/>
              </a:rPr>
              <a:t>【</a:t>
            </a:r>
            <a:r>
              <a:rPr kumimoji="1" lang="ja-JP" altLang="en-US" sz="2800" dirty="0">
                <a:latin typeface="Meiryo UI" panose="020B0604030504040204" pitchFamily="50" charset="-128"/>
                <a:ea typeface="Meiryo UI" panose="020B0604030504040204" pitchFamily="50" charset="-128"/>
              </a:rPr>
              <a:t>ＦＡＸ番号　</a:t>
            </a:r>
            <a:r>
              <a:rPr kumimoji="1" lang="en-US" altLang="ja-JP" sz="2800" dirty="0">
                <a:latin typeface="Meiryo UI" panose="020B0604030504040204" pitchFamily="50" charset="-128"/>
                <a:ea typeface="Meiryo UI" panose="020B0604030504040204" pitchFamily="50" charset="-128"/>
              </a:rPr>
              <a:t>026-262-1193】</a:t>
            </a:r>
            <a:endParaRPr kumimoji="1" lang="ja-JP" altLang="en-US" sz="2800" dirty="0">
              <a:latin typeface="Meiryo UI" panose="020B0604030504040204" pitchFamily="50" charset="-128"/>
              <a:ea typeface="Meiryo UI" panose="020B0604030504040204" pitchFamily="50" charset="-128"/>
            </a:endParaRPr>
          </a:p>
        </p:txBody>
      </p:sp>
      <p:graphicFrame>
        <p:nvGraphicFramePr>
          <p:cNvPr id="9" name="表 9">
            <a:extLst>
              <a:ext uri="{FF2B5EF4-FFF2-40B4-BE49-F238E27FC236}">
                <a16:creationId xmlns:a16="http://schemas.microsoft.com/office/drawing/2014/main" id="{32B7AD31-E180-42E7-AA31-5E7D9009F8CB}"/>
              </a:ext>
            </a:extLst>
          </p:cNvPr>
          <p:cNvGraphicFramePr>
            <a:graphicFrameLocks noGrp="1"/>
          </p:cNvGraphicFramePr>
          <p:nvPr>
            <p:extLst>
              <p:ext uri="{D42A27DB-BD31-4B8C-83A1-F6EECF244321}">
                <p14:modId xmlns:p14="http://schemas.microsoft.com/office/powerpoint/2010/main" val="1608969237"/>
              </p:ext>
            </p:extLst>
          </p:nvPr>
        </p:nvGraphicFramePr>
        <p:xfrm>
          <a:off x="547687" y="1767367"/>
          <a:ext cx="5786438" cy="5707380"/>
        </p:xfrm>
        <a:graphic>
          <a:graphicData uri="http://schemas.openxmlformats.org/drawingml/2006/table">
            <a:tbl>
              <a:tblPr firstRow="1" bandRow="1">
                <a:tableStyleId>{5C22544A-7EE6-4342-B048-85BDC9FD1C3A}</a:tableStyleId>
              </a:tblPr>
              <a:tblGrid>
                <a:gridCol w="1422500">
                  <a:extLst>
                    <a:ext uri="{9D8B030D-6E8A-4147-A177-3AD203B41FA5}">
                      <a16:colId xmlns:a16="http://schemas.microsoft.com/office/drawing/2014/main" val="1212046183"/>
                    </a:ext>
                  </a:extLst>
                </a:gridCol>
                <a:gridCol w="4363938">
                  <a:extLst>
                    <a:ext uri="{9D8B030D-6E8A-4147-A177-3AD203B41FA5}">
                      <a16:colId xmlns:a16="http://schemas.microsoft.com/office/drawing/2014/main" val="3304599771"/>
                    </a:ext>
                  </a:extLst>
                </a:gridCol>
              </a:tblGrid>
              <a:tr h="894942">
                <a:tc>
                  <a:txBody>
                    <a:bodyPr/>
                    <a:lstStyle/>
                    <a:p>
                      <a:pPr algn="ctr"/>
                      <a:endParaRPr kumimoji="1" lang="en-US" altLang="ja-JP"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（フリガナ）</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氏　　名</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endParaRPr kumimoji="1" lang="en-US" altLang="ja-JP"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8196133"/>
                  </a:ext>
                </a:extLst>
              </a:tr>
              <a:tr h="693580">
                <a:tc>
                  <a:txBody>
                    <a:bodyPr/>
                    <a:lstStyle/>
                    <a:p>
                      <a:pPr algn="ctr"/>
                      <a:endParaRPr kumimoji="1" lang="en-US" altLang="ja-JP"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住　　所</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b="0" dirty="0">
                          <a:solidFill>
                            <a:schemeClr val="tx1"/>
                          </a:solidFill>
                          <a:latin typeface="Meiryo UI" panose="020B0604030504040204" pitchFamily="50" charset="-128"/>
                          <a:ea typeface="Meiryo UI" panose="020B0604030504040204" pitchFamily="50" charset="-128"/>
                        </a:rPr>
                        <a: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18028697"/>
                  </a:ext>
                </a:extLst>
              </a:tr>
              <a:tr h="693580">
                <a:tc>
                  <a:txBody>
                    <a:bodyPr/>
                    <a:lstStyle/>
                    <a:p>
                      <a:pPr algn="ctr"/>
                      <a:endParaRPr kumimoji="1" lang="en-US" altLang="ja-JP"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生年月日</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b="0" dirty="0">
                        <a:solidFill>
                          <a:schemeClr val="tx1"/>
                        </a:solidFill>
                        <a:latin typeface="Meiryo UI" panose="020B0604030504040204" pitchFamily="50" charset="-128"/>
                        <a:ea typeface="Meiryo UI" panose="020B0604030504040204" pitchFamily="50" charset="-128"/>
                      </a:endParaRPr>
                    </a:p>
                    <a:p>
                      <a:r>
                        <a:rPr kumimoji="1" lang="ja-JP" altLang="en-US" b="0" dirty="0">
                          <a:solidFill>
                            <a:schemeClr val="tx1"/>
                          </a:solidFill>
                          <a:latin typeface="Meiryo UI" panose="020B0604030504040204" pitchFamily="50" charset="-128"/>
                          <a:ea typeface="Meiryo UI" panose="020B0604030504040204" pitchFamily="50" charset="-128"/>
                        </a:rPr>
                        <a:t>　　昭和　・　平成　　　　　　年　　　　　　月　　　　　　日</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67404997"/>
                  </a:ext>
                </a:extLst>
              </a:tr>
              <a:tr h="529508">
                <a:tc>
                  <a:txBody>
                    <a:bodyPr/>
                    <a:lstStyle/>
                    <a:p>
                      <a:pPr algn="ct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性　　別</a:t>
                      </a:r>
                      <a:endParaRPr kumimoji="1" lang="en-US" altLang="ja-JP"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男　　　・　　　　女</a:t>
                      </a:r>
                      <a:endParaRPr kumimoji="1" lang="en-US" altLang="ja-JP" b="0" dirty="0">
                        <a:solidFill>
                          <a:schemeClr val="tx1"/>
                        </a:solidFill>
                        <a:latin typeface="Meiryo UI" panose="020B0604030504040204" pitchFamily="50" charset="-128"/>
                        <a:ea typeface="Meiryo UI" panose="020B0604030504040204" pitchFamily="50" charset="-128"/>
                      </a:endParaRPr>
                    </a:p>
                    <a:p>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4246892"/>
                  </a:ext>
                </a:extLst>
              </a:tr>
              <a:tr h="529508">
                <a:tc>
                  <a:txBody>
                    <a:bodyPr/>
                    <a:lstStyle/>
                    <a:p>
                      <a:pPr algn="ct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所属組合名</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4407622"/>
                  </a:ext>
                </a:extLst>
              </a:tr>
              <a:tr h="529508">
                <a:tc>
                  <a:txBody>
                    <a:bodyPr/>
                    <a:lstStyle/>
                    <a:p>
                      <a:pPr algn="ct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電話番号</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49641935"/>
                  </a:ext>
                </a:extLst>
              </a:tr>
              <a:tr h="529508">
                <a:tc>
                  <a:txBody>
                    <a:bodyPr/>
                    <a:lstStyle/>
                    <a:p>
                      <a:pPr algn="ctr"/>
                      <a:endParaRPr kumimoji="1" lang="en-US" altLang="ja-JP" sz="800"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メールアドレス</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endParaRPr kumimoji="1" lang="ja-JP" altLang="en-US" sz="800"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3200908"/>
                  </a:ext>
                </a:extLst>
              </a:tr>
              <a:tr h="492219">
                <a:tc>
                  <a:txBody>
                    <a:bodyPr/>
                    <a:lstStyle/>
                    <a:p>
                      <a:pPr algn="ctr"/>
                      <a:r>
                        <a:rPr kumimoji="1" lang="ja-JP" altLang="en-US" b="0" dirty="0">
                          <a:solidFill>
                            <a:schemeClr val="tx1"/>
                          </a:solidFill>
                          <a:latin typeface="Meiryo UI" panose="020B0604030504040204" pitchFamily="50" charset="-128"/>
                          <a:ea typeface="Meiryo UI" panose="020B0604030504040204" pitchFamily="50" charset="-128"/>
                        </a:rPr>
                        <a:t>連絡を希望する曜日・時間など</a:t>
                      </a:r>
                      <a:endParaRPr kumimoji="1" lang="en-US" altLang="ja-JP"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4925046"/>
                  </a:ext>
                </a:extLst>
              </a:tr>
              <a:tr h="693580">
                <a:tc>
                  <a:txBody>
                    <a:bodyPr/>
                    <a:lstStyle/>
                    <a:p>
                      <a:pPr algn="ctr"/>
                      <a:endParaRPr kumimoji="1" lang="en-US" altLang="ja-JP" b="0" dirty="0">
                        <a:solidFill>
                          <a:schemeClr val="tx1"/>
                        </a:solidFill>
                        <a:latin typeface="Meiryo UI" panose="020B0604030504040204" pitchFamily="50" charset="-128"/>
                        <a:ea typeface="Meiryo UI" panose="020B0604030504040204" pitchFamily="50" charset="-128"/>
                      </a:endParaRPr>
                    </a:p>
                    <a:p>
                      <a:pPr algn="ctr"/>
                      <a:r>
                        <a:rPr kumimoji="1" lang="ja-JP" altLang="en-US" b="0" dirty="0">
                          <a:solidFill>
                            <a:schemeClr val="tx1"/>
                          </a:solidFill>
                          <a:latin typeface="Meiryo UI" panose="020B0604030504040204" pitchFamily="50" charset="-128"/>
                          <a:ea typeface="Meiryo UI" panose="020B0604030504040204" pitchFamily="50" charset="-128"/>
                        </a:rPr>
                        <a:t>備　　考</a:t>
                      </a:r>
                      <a:endParaRPr kumimoji="1" lang="en-US" altLang="ja-JP" b="0" dirty="0">
                        <a:solidFill>
                          <a:schemeClr val="tx1"/>
                        </a:solidFill>
                        <a:latin typeface="Meiryo UI" panose="020B0604030504040204" pitchFamily="50" charset="-128"/>
                        <a:ea typeface="Meiryo UI" panose="020B0604030504040204" pitchFamily="50" charset="-128"/>
                      </a:endParaRPr>
                    </a:p>
                    <a:p>
                      <a:pPr algn="ctr"/>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kumimoji="1" lang="ja-JP" altLang="en-US" b="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44710529"/>
                  </a:ext>
                </a:extLst>
              </a:tr>
            </a:tbl>
          </a:graphicData>
        </a:graphic>
      </p:graphicFrame>
      <p:sp>
        <p:nvSpPr>
          <p:cNvPr id="13" name="テキスト ボックス 12">
            <a:extLst>
              <a:ext uri="{FF2B5EF4-FFF2-40B4-BE49-F238E27FC236}">
                <a16:creationId xmlns:a16="http://schemas.microsoft.com/office/drawing/2014/main" id="{353447AB-539D-446D-BBCD-71033D722C7D}"/>
              </a:ext>
            </a:extLst>
          </p:cNvPr>
          <p:cNvSpPr txBox="1"/>
          <p:nvPr/>
        </p:nvSpPr>
        <p:spPr>
          <a:xfrm>
            <a:off x="547688" y="8498383"/>
            <a:ext cx="5762624" cy="553998"/>
          </a:xfrm>
          <a:prstGeom prst="rect">
            <a:avLst/>
          </a:prstGeom>
          <a:noFill/>
          <a:ln>
            <a:solidFill>
              <a:schemeClr val="tx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長野県電気工事業工業組合</a:t>
            </a:r>
            <a:endParaRPr kumimoji="1" lang="en-US" altLang="ja-JP" sz="1600" dirty="0">
              <a:latin typeface="Meiryo UI" panose="020B0604030504040204" pitchFamily="50" charset="-128"/>
              <a:ea typeface="Meiryo UI" panose="020B0604030504040204" pitchFamily="50" charset="-128"/>
            </a:endParaRPr>
          </a:p>
          <a:p>
            <a:pPr algn="ctr"/>
            <a:r>
              <a:rPr kumimoji="1" lang="ja-JP" altLang="en-US" sz="1400" dirty="0">
                <a:latin typeface="Meiryo UI" panose="020B0604030504040204" pitchFamily="50" charset="-128"/>
                <a:ea typeface="Meiryo UI" panose="020B0604030504040204" pitchFamily="50" charset="-128"/>
              </a:rPr>
              <a:t>〒</a:t>
            </a:r>
            <a:r>
              <a:rPr kumimoji="1" lang="en-US" altLang="ja-JP" sz="1400" dirty="0">
                <a:latin typeface="Meiryo UI" panose="020B0604030504040204" pitchFamily="50" charset="-128"/>
                <a:ea typeface="Meiryo UI" panose="020B0604030504040204" pitchFamily="50" charset="-128"/>
              </a:rPr>
              <a:t>380-0815</a:t>
            </a:r>
            <a:r>
              <a:rPr kumimoji="1" lang="ja-JP" altLang="en-US" sz="1400" dirty="0">
                <a:latin typeface="Meiryo UI" panose="020B0604030504040204" pitchFamily="50" charset="-128"/>
                <a:ea typeface="Meiryo UI" panose="020B0604030504040204" pitchFamily="50" charset="-128"/>
              </a:rPr>
              <a:t>　長野市鶴賀田町</a:t>
            </a:r>
            <a:r>
              <a:rPr kumimoji="1" lang="en-US" altLang="ja-JP" sz="1400" dirty="0">
                <a:latin typeface="Meiryo UI" panose="020B0604030504040204" pitchFamily="50" charset="-128"/>
                <a:ea typeface="Meiryo UI" panose="020B0604030504040204" pitchFamily="50" charset="-128"/>
              </a:rPr>
              <a:t>2088</a:t>
            </a:r>
            <a:r>
              <a:rPr kumimoji="1" lang="ja-JP" altLang="en-US" sz="1400" dirty="0">
                <a:latin typeface="Meiryo UI" panose="020B0604030504040204" pitchFamily="50" charset="-128"/>
                <a:ea typeface="Meiryo UI" panose="020B0604030504040204" pitchFamily="50" charset="-128"/>
              </a:rPr>
              <a:t>　</a:t>
            </a:r>
            <a:r>
              <a:rPr kumimoji="1" lang="en-US" altLang="ja-JP" sz="1400" dirty="0">
                <a:latin typeface="Meiryo UI" panose="020B0604030504040204" pitchFamily="50" charset="-128"/>
                <a:ea typeface="Meiryo UI" panose="020B0604030504040204" pitchFamily="50" charset="-128"/>
              </a:rPr>
              <a:t>TEL 026-232-4675</a:t>
            </a:r>
          </a:p>
        </p:txBody>
      </p:sp>
      <p:sp>
        <p:nvSpPr>
          <p:cNvPr id="14" name="テキスト ボックス 13">
            <a:extLst>
              <a:ext uri="{FF2B5EF4-FFF2-40B4-BE49-F238E27FC236}">
                <a16:creationId xmlns:a16="http://schemas.microsoft.com/office/drawing/2014/main" id="{5F07AF08-234E-46EF-894D-CB12586ABD50}"/>
              </a:ext>
            </a:extLst>
          </p:cNvPr>
          <p:cNvSpPr txBox="1"/>
          <p:nvPr/>
        </p:nvSpPr>
        <p:spPr>
          <a:xfrm>
            <a:off x="547687" y="7557671"/>
            <a:ext cx="6228220" cy="938719"/>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全国国民年金基金より資料などが上記住所へ送付されます。</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全国国民年金基金または全国国民年金基金から委託を受けた者から国民年金基金に関する情報</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提供や勧奨が行われる場合があります。</a:t>
            </a:r>
            <a:endParaRPr kumimoji="1" lang="en-US" altLang="ja-JP" sz="1100" dirty="0">
              <a:latin typeface="Meiryo UI" panose="020B0604030504040204" pitchFamily="50" charset="-128"/>
              <a:ea typeface="Meiryo UI" panose="020B0604030504040204" pitchFamily="50" charset="-128"/>
            </a:endParaRPr>
          </a:p>
          <a:p>
            <a:r>
              <a:rPr kumimoji="1" lang="en-US" altLang="ja-JP" sz="1100" dirty="0">
                <a:latin typeface="Meiryo UI" panose="020B0604030504040204" pitchFamily="50" charset="-128"/>
                <a:ea typeface="Meiryo UI" panose="020B0604030504040204" pitchFamily="50" charset="-128"/>
              </a:rPr>
              <a:t>※</a:t>
            </a:r>
            <a:r>
              <a:rPr kumimoji="1" lang="ja-JP" altLang="en-US" sz="1100" dirty="0">
                <a:latin typeface="Meiryo UI" panose="020B0604030504040204" pitchFamily="50" charset="-128"/>
                <a:ea typeface="Meiryo UI" panose="020B0604030504040204" pitchFamily="50" charset="-128"/>
              </a:rPr>
              <a:t>個人情報は厳正な管理の下、国民年金基金に関する情報提供や加入勧奨の目的以外に利用する</a:t>
            </a:r>
            <a:endParaRPr kumimoji="1" lang="en-US" altLang="ja-JP" sz="1100" dirty="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ことはございません。</a:t>
            </a:r>
            <a:endParaRPr kumimoji="1" lang="en-US" altLang="ja-JP" sz="1100" dirty="0">
              <a:latin typeface="Meiryo UI" panose="020B0604030504040204" pitchFamily="50" charset="-128"/>
              <a:ea typeface="Meiryo UI" panose="020B0604030504040204" pitchFamily="50" charset="-128"/>
            </a:endParaRPr>
          </a:p>
        </p:txBody>
      </p:sp>
      <p:sp>
        <p:nvSpPr>
          <p:cNvPr id="10" name="テキスト ボックス 9">
            <a:extLst>
              <a:ext uri="{FF2B5EF4-FFF2-40B4-BE49-F238E27FC236}">
                <a16:creationId xmlns:a16="http://schemas.microsoft.com/office/drawing/2014/main" id="{49BE20F7-1ED0-465A-975C-31F2E8B6F047}"/>
              </a:ext>
            </a:extLst>
          </p:cNvPr>
          <p:cNvSpPr txBox="1"/>
          <p:nvPr/>
        </p:nvSpPr>
        <p:spPr>
          <a:xfrm>
            <a:off x="547687" y="9098458"/>
            <a:ext cx="5762624" cy="553998"/>
          </a:xfrm>
          <a:prstGeom prst="rect">
            <a:avLst/>
          </a:prstGeom>
          <a:noFill/>
          <a:ln>
            <a:solidFill>
              <a:schemeClr val="tx1"/>
            </a:solidFill>
          </a:ln>
        </p:spPr>
        <p:txBody>
          <a:bodyPr wrap="square" rtlCol="0">
            <a:spAutoFit/>
          </a:bodyPr>
          <a:lstStyle/>
          <a:p>
            <a:pPr algn="ctr"/>
            <a:r>
              <a:rPr kumimoji="1" lang="ja-JP" altLang="en-US" sz="1600" dirty="0">
                <a:latin typeface="Meiryo UI" panose="020B0604030504040204" pitchFamily="50" charset="-128"/>
                <a:ea typeface="Meiryo UI" panose="020B0604030504040204" pitchFamily="50" charset="-128"/>
              </a:rPr>
              <a:t>お問い合わせ・ご相談は</a:t>
            </a:r>
            <a:r>
              <a:rPr kumimoji="1" lang="en-US" altLang="ja-JP" sz="1600" dirty="0">
                <a:latin typeface="Meiryo UI" panose="020B0604030504040204" pitchFamily="50" charset="-128"/>
                <a:ea typeface="Meiryo UI" panose="020B0604030504040204" pitchFamily="50" charset="-128"/>
              </a:rPr>
              <a:t>…</a:t>
            </a:r>
            <a:r>
              <a:rPr kumimoji="1" lang="ja-JP" altLang="en-US" sz="1600" dirty="0">
                <a:latin typeface="Meiryo UI" panose="020B0604030504040204" pitchFamily="50" charset="-128"/>
                <a:ea typeface="Meiryo UI" panose="020B0604030504040204" pitchFamily="50" charset="-128"/>
              </a:rPr>
              <a:t>全国国民年金基金長野支部</a:t>
            </a:r>
            <a:endParaRPr kumimoji="1" lang="en-US" altLang="ja-JP" sz="1600" dirty="0">
              <a:latin typeface="Meiryo UI" panose="020B0604030504040204" pitchFamily="50" charset="-128"/>
              <a:ea typeface="Meiryo UI" panose="020B0604030504040204" pitchFamily="50" charset="-128"/>
            </a:endParaRPr>
          </a:p>
          <a:p>
            <a:pPr algn="ctr"/>
            <a:r>
              <a:rPr kumimoji="1" lang="en-US" altLang="ja-JP" sz="1400" dirty="0">
                <a:latin typeface="Meiryo UI" panose="020B0604030504040204" pitchFamily="50" charset="-128"/>
                <a:ea typeface="Meiryo UI" panose="020B0604030504040204" pitchFamily="50" charset="-128"/>
              </a:rPr>
              <a:t>0120-65-4192</a:t>
            </a:r>
          </a:p>
        </p:txBody>
      </p:sp>
    </p:spTree>
    <p:extLst>
      <p:ext uri="{BB962C8B-B14F-4D97-AF65-F5344CB8AC3E}">
        <p14:creationId xmlns:p14="http://schemas.microsoft.com/office/powerpoint/2010/main" val="607685153"/>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167</Words>
  <Application>Microsoft Office PowerPoint</Application>
  <PresentationFormat>A4 210 x 297 mm</PresentationFormat>
  <Paragraphs>35</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Meiryo UI</vt:lpstr>
      <vt:lpstr>Arial</vt:lpstr>
      <vt:lpstr>Calibri</vt:lpstr>
      <vt:lpstr>Calibri Light</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2019-11-25T02:24:40Z</dcterms:created>
  <dcterms:modified xsi:type="dcterms:W3CDTF">2022-04-26T07:18:11Z</dcterms:modified>
</cp:coreProperties>
</file>